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74" r:id="rId3"/>
    <p:sldId id="257" r:id="rId4"/>
    <p:sldId id="258" r:id="rId5"/>
    <p:sldId id="260" r:id="rId6"/>
    <p:sldId id="261" r:id="rId7"/>
    <p:sldId id="262" r:id="rId8"/>
    <p:sldId id="264" r:id="rId9"/>
    <p:sldId id="266" r:id="rId10"/>
    <p:sldId id="263" r:id="rId11"/>
    <p:sldId id="267" r:id="rId12"/>
    <p:sldId id="268" r:id="rId13"/>
    <p:sldId id="269" r:id="rId14"/>
    <p:sldId id="270" r:id="rId15"/>
    <p:sldId id="272" r:id="rId16"/>
    <p:sldId id="273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600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0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80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01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46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87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112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72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00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5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8766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54FB1-C381-4617-A045-B2F9E363182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5E4572-015B-43A3-85E6-5FA9C1D12BC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75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estchestercatalyst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chestercounty.gov/cdb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estchestercounty.gov/cdb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omes.westchestergov.com/housing-help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0327" y="802298"/>
            <a:ext cx="9244525" cy="2541431"/>
          </a:xfrm>
        </p:spPr>
        <p:txBody>
          <a:bodyPr>
            <a:noAutofit/>
          </a:bodyPr>
          <a:lstStyle/>
          <a:p>
            <a:r>
              <a:rPr lang="en-US" sz="4000" b="1" dirty="0"/>
              <a:t>PANDEMIC-RELATED EVICTIONS:</a:t>
            </a:r>
            <a:br>
              <a:rPr lang="en-US" sz="4000" b="1" dirty="0"/>
            </a:br>
            <a:r>
              <a:rPr lang="en-US" sz="3600" b="1" dirty="0"/>
              <a:t>Creating Problems for Both Tenants and </a:t>
            </a:r>
            <a:r>
              <a:rPr lang="en-US" sz="3600" b="1" dirty="0" smtClean="0"/>
              <a:t>Landlords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Local Summit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en-US" sz="2800" dirty="0" smtClean="0"/>
              <a:t>November 10, 2020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564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ESG-CV Eviction Prevention Assistance to </a:t>
            </a:r>
            <a:r>
              <a:rPr lang="en-US" b="1" dirty="0">
                <a:solidFill>
                  <a:srgbClr val="FF0000"/>
                </a:solidFill>
              </a:rPr>
              <a:t>Households</a:t>
            </a:r>
            <a:r>
              <a:rPr lang="en-US" b="1" dirty="0"/>
              <a:t> Impacted by 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Funds used to pay no more than four months of rent and/or utility arrears due to COVID-19.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Rent or Cooperative common charges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Con Edison/NYSEG Utilities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Water Bill </a:t>
            </a:r>
          </a:p>
          <a:p>
            <a:r>
              <a:rPr lang="en-US" dirty="0" smtClean="0"/>
              <a:t>Rent/utility arrears to occur after April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Payment goes to landlord/management company</a:t>
            </a:r>
          </a:p>
          <a:p>
            <a:r>
              <a:rPr lang="en-US" dirty="0" smtClean="0"/>
              <a:t>Funds available through 4 nonprofit organizations:  Washingtonville Housing Alliance, CHOICE of New Rochelle, Westchester Residential Opportunities, Community Housing Innovations.</a:t>
            </a:r>
          </a:p>
          <a:p>
            <a:r>
              <a:rPr lang="en-US" b="1" dirty="0" smtClean="0"/>
              <a:t>$350,000 dollars allocated to this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9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ESG-CV </a:t>
            </a:r>
            <a:r>
              <a:rPr lang="en-US" b="1" dirty="0">
                <a:solidFill>
                  <a:srgbClr val="FF0000"/>
                </a:solidFill>
              </a:rPr>
              <a:t>Short Term Rental </a:t>
            </a:r>
            <a:r>
              <a:rPr lang="en-US" b="1" dirty="0" smtClean="0">
                <a:solidFill>
                  <a:srgbClr val="FF0000"/>
                </a:solidFill>
              </a:rPr>
              <a:t>Assistance</a:t>
            </a:r>
            <a:r>
              <a:rPr lang="en-US" b="1" dirty="0" smtClean="0"/>
              <a:t>: “Moving forward”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directly administered by Department of Planning</a:t>
            </a:r>
          </a:p>
          <a:p>
            <a:r>
              <a:rPr lang="en-US" dirty="0" smtClean="0"/>
              <a:t>Helps eligible households to pay their rent for up to 12 months</a:t>
            </a:r>
          </a:p>
          <a:p>
            <a:r>
              <a:rPr lang="en-US" dirty="0" smtClean="0"/>
              <a:t>Households with Section 8 or living in public housing are not eligible</a:t>
            </a:r>
          </a:p>
          <a:p>
            <a:r>
              <a:rPr lang="en-US" dirty="0" smtClean="0"/>
              <a:t>Landlords must sign contract with Westchester County</a:t>
            </a:r>
          </a:p>
          <a:p>
            <a:r>
              <a:rPr lang="en-US" dirty="0" smtClean="0"/>
              <a:t>Housing units must meet the Housing Quality Standards as defined by HUD.</a:t>
            </a:r>
          </a:p>
          <a:p>
            <a:r>
              <a:rPr lang="en-US" dirty="0" smtClean="0"/>
              <a:t>Applications available in the Planning Dept. website and will be selected through a lottery</a:t>
            </a:r>
          </a:p>
          <a:p>
            <a:r>
              <a:rPr lang="en-US" b="1" dirty="0" smtClean="0"/>
              <a:t>$1.9 million available for this program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348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Assistance for commercial tenants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76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Westchester County Business First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grant </a:t>
            </a:r>
            <a:r>
              <a:rPr lang="en-US" dirty="0" smtClean="0"/>
              <a:t>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Eligible applicants applied for the following funding uses: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etaining </a:t>
            </a:r>
            <a:r>
              <a:rPr lang="en-US" dirty="0"/>
              <a:t>and/or supporting employees; </a:t>
            </a:r>
            <a:r>
              <a:rPr lang="en-US" dirty="0" smtClean="0"/>
              <a:t>employee </a:t>
            </a:r>
            <a:r>
              <a:rPr lang="en-US" dirty="0"/>
              <a:t>benefits; </a:t>
            </a:r>
            <a:endParaRPr lang="en-US" dirty="0" smtClean="0"/>
          </a:p>
          <a:p>
            <a:pPr lvl="1"/>
            <a:r>
              <a:rPr lang="en-US" dirty="0" smtClean="0"/>
              <a:t>rent </a:t>
            </a:r>
            <a:r>
              <a:rPr lang="en-US" dirty="0"/>
              <a:t>or mortgage payments; </a:t>
            </a:r>
            <a:endParaRPr lang="en-US" dirty="0" smtClean="0"/>
          </a:p>
          <a:p>
            <a:pPr lvl="1"/>
            <a:r>
              <a:rPr lang="en-US" dirty="0" smtClean="0"/>
              <a:t>addressing </a:t>
            </a:r>
            <a:r>
              <a:rPr lang="en-US" dirty="0"/>
              <a:t>temporary COVID-19-related restrictions on business activity; </a:t>
            </a:r>
            <a:endParaRPr lang="en-US" dirty="0" smtClean="0"/>
          </a:p>
          <a:p>
            <a:pPr lvl="1"/>
            <a:r>
              <a:rPr lang="en-US" dirty="0" smtClean="0"/>
              <a:t>increasing </a:t>
            </a:r>
            <a:r>
              <a:rPr lang="en-US" dirty="0"/>
              <a:t>technology capacity to enable alternative work options; </a:t>
            </a:r>
            <a:endParaRPr lang="en-US" dirty="0" smtClean="0"/>
          </a:p>
          <a:p>
            <a:pPr lvl="1"/>
            <a:r>
              <a:rPr lang="en-US" dirty="0" smtClean="0"/>
              <a:t>marketing</a:t>
            </a:r>
            <a:r>
              <a:rPr lang="en-US" dirty="0"/>
              <a:t>; </a:t>
            </a:r>
            <a:endParaRPr lang="en-US" dirty="0" smtClean="0"/>
          </a:p>
          <a:p>
            <a:pPr lvl="1"/>
            <a:r>
              <a:rPr lang="en-US" dirty="0" smtClean="0"/>
              <a:t>buying </a:t>
            </a:r>
            <a:r>
              <a:rPr lang="en-US" dirty="0"/>
              <a:t>safety equipment;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other expenses directly related to impacts of the pandemic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98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 Outcomes: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Launched in September for nonprofit and businesses with 99 employees or less.</a:t>
            </a:r>
          </a:p>
          <a:p>
            <a:r>
              <a:rPr lang="en-US" dirty="0" smtClean="0"/>
              <a:t>Funds available were up to $49,000.</a:t>
            </a:r>
          </a:p>
          <a:p>
            <a:r>
              <a:rPr lang="en-US" dirty="0" smtClean="0"/>
              <a:t>262 awards </a:t>
            </a:r>
            <a:r>
              <a:rPr lang="en-US" dirty="0"/>
              <a:t>for approximately $10 </a:t>
            </a:r>
            <a:r>
              <a:rPr lang="en-US" dirty="0" smtClean="0"/>
              <a:t>million from CARES funds</a:t>
            </a:r>
          </a:p>
          <a:p>
            <a:r>
              <a:rPr lang="en-US" dirty="0" smtClean="0"/>
              <a:t>Of the 262 awards, 220 said they would </a:t>
            </a:r>
            <a:r>
              <a:rPr lang="en-US" dirty="0"/>
              <a:t>use all or part of the funds </a:t>
            </a:r>
            <a:r>
              <a:rPr lang="en-US" dirty="0" smtClean="0"/>
              <a:t>towards </a:t>
            </a:r>
            <a:r>
              <a:rPr lang="en-US" dirty="0"/>
              <a:t>rent or mortgage payments.</a:t>
            </a:r>
            <a:endParaRPr lang="en-US" dirty="0" smtClean="0"/>
          </a:p>
          <a:p>
            <a:r>
              <a:rPr lang="en-US" dirty="0" smtClean="0"/>
              <a:t>County aims to provide more grants to local businesses in the near future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more information: </a:t>
            </a:r>
            <a:r>
              <a:rPr lang="en-US" dirty="0">
                <a:hlinkClick r:id="rId2"/>
              </a:rPr>
              <a:t>https://westchestercatalyst.com/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96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8" y="324228"/>
            <a:ext cx="9603275" cy="1550754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CDBG-CV Cares Act funding: </a:t>
            </a:r>
            <a:r>
              <a:rPr lang="en-US" dirty="0" smtClean="0">
                <a:solidFill>
                  <a:srgbClr val="FF0000"/>
                </a:solidFill>
              </a:rPr>
              <a:t>Nonprofit Assistance grants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Available to organizations operating in the 27 consortium communities serving low- to moderate-income households.</a:t>
            </a:r>
          </a:p>
          <a:p>
            <a:r>
              <a:rPr lang="en-US" dirty="0" smtClean="0"/>
              <a:t>Priority consideration given to agencies that provides housing, daycare and mental health services;</a:t>
            </a:r>
          </a:p>
          <a:p>
            <a:r>
              <a:rPr lang="en-US" dirty="0" smtClean="0"/>
              <a:t>Funding requests of up to $50,000; </a:t>
            </a:r>
          </a:p>
          <a:p>
            <a:r>
              <a:rPr lang="en-US" dirty="0" smtClean="0"/>
              <a:t>$380,000 available for this program; Funds available until April 31, 2022</a:t>
            </a:r>
          </a:p>
          <a:p>
            <a:r>
              <a:rPr lang="en-US" dirty="0" smtClean="0"/>
              <a:t>Eligible uses: program costs; rent of space for program operations; renovation of space related to protection for employees/clients from COVID-19; purchase of PPE</a:t>
            </a:r>
          </a:p>
          <a:p>
            <a:r>
              <a:rPr lang="en-US" dirty="0" smtClean="0"/>
              <a:t> For more info: </a:t>
            </a:r>
            <a:r>
              <a:rPr lang="en-US" dirty="0" smtClean="0">
                <a:hlinkClick r:id="rId2"/>
              </a:rPr>
              <a:t>www.westchestercounty.gov/cdbg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6160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CDBG-CV </a:t>
            </a:r>
            <a:r>
              <a:rPr lang="en-US" dirty="0"/>
              <a:t>Assistance to </a:t>
            </a:r>
            <a:r>
              <a:rPr lang="en-US" dirty="0">
                <a:solidFill>
                  <a:srgbClr val="FF0000"/>
                </a:solidFill>
              </a:rPr>
              <a:t>Microenterprises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Assistance for small businesses with 5 or fewer employees operating in the Consortium negatively impacted by COVID-19</a:t>
            </a:r>
          </a:p>
          <a:p>
            <a:r>
              <a:rPr lang="en-US" dirty="0" smtClean="0"/>
              <a:t>One of four criteria must be met – listed in Program Fact Sheet</a:t>
            </a:r>
          </a:p>
          <a:p>
            <a:r>
              <a:rPr lang="en-US" dirty="0" smtClean="0"/>
              <a:t>$1.2 million dollars available for this program</a:t>
            </a:r>
          </a:p>
          <a:p>
            <a:r>
              <a:rPr lang="en-US" dirty="0" smtClean="0"/>
              <a:t>Applications submitted and reviewed by Community Capital New York</a:t>
            </a:r>
          </a:p>
          <a:p>
            <a:r>
              <a:rPr lang="en-US" dirty="0" smtClean="0"/>
              <a:t>Funding available to apply for grants of up to $10,000</a:t>
            </a:r>
          </a:p>
          <a:p>
            <a:r>
              <a:rPr lang="en-US" dirty="0" smtClean="0"/>
              <a:t>Eligible uses: rent; working capital; marketing; technical training; machinery &amp; equipment</a:t>
            </a:r>
          </a:p>
          <a:p>
            <a:r>
              <a:rPr lang="en-US" dirty="0" smtClean="0"/>
              <a:t>More information: </a:t>
            </a:r>
            <a:r>
              <a:rPr lang="en-US" dirty="0">
                <a:hlinkClick r:id="rId2"/>
              </a:rPr>
              <a:t>www.westchestercounty.gov/cdbg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5511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78180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Contact: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Blanca P. Lopez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Advisor, Fair &amp; Affordable Housing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Westchester County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(914) 995-2921 / BPL3@westchestergov.com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481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NYS Moratorium for </a:t>
            </a:r>
            <a:r>
              <a:rPr lang="en-US" dirty="0" err="1" smtClean="0"/>
              <a:t>covid</a:t>
            </a:r>
            <a:r>
              <a:rPr lang="en-US" dirty="0" smtClean="0"/>
              <a:t>-related rental evictions extended until January 1,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Moratorium builds upon a series of executive orders the governor signed throughout 2020. </a:t>
            </a:r>
          </a:p>
          <a:p>
            <a:r>
              <a:rPr lang="en-US" dirty="0" smtClean="0"/>
              <a:t>Protects residential and commercial tenants, as well as homeowners</a:t>
            </a:r>
          </a:p>
          <a:p>
            <a:r>
              <a:rPr lang="en-US" dirty="0" smtClean="0"/>
              <a:t>Prohibits charges or fees for late rent payments</a:t>
            </a:r>
          </a:p>
          <a:p>
            <a:r>
              <a:rPr lang="en-US" dirty="0" smtClean="0"/>
              <a:t>Tenants may use their security deposit as payment and repay their security deposit over time</a:t>
            </a:r>
          </a:p>
          <a:p>
            <a:r>
              <a:rPr lang="en-US" dirty="0" smtClean="0"/>
              <a:t> Currently, eviction proceedings in housing court involve cases of arrears pre-COVID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4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Funding  for Eviction Prevention 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8" y="2098859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Westchester </a:t>
            </a:r>
            <a:r>
              <a:rPr lang="en-US" dirty="0"/>
              <a:t>County allocates funding to various county departments for eviction and foreclosure prevention </a:t>
            </a:r>
            <a:r>
              <a:rPr lang="en-US" dirty="0" smtClean="0"/>
              <a:t>programs to contract out to nonprofit organizations.</a:t>
            </a:r>
            <a:endParaRPr lang="en-US" dirty="0"/>
          </a:p>
          <a:p>
            <a:pPr lvl="1"/>
            <a:r>
              <a:rPr lang="en-US" dirty="0"/>
              <a:t>Planning</a:t>
            </a:r>
          </a:p>
          <a:p>
            <a:pPr lvl="1"/>
            <a:r>
              <a:rPr lang="en-US" dirty="0"/>
              <a:t>Office for Women</a:t>
            </a:r>
          </a:p>
          <a:p>
            <a:pPr lvl="1"/>
            <a:r>
              <a:rPr lang="en-US" dirty="0"/>
              <a:t>Department of Social Services</a:t>
            </a:r>
          </a:p>
          <a:p>
            <a:pPr lvl="1"/>
            <a:r>
              <a:rPr lang="en-US" dirty="0"/>
              <a:t>Senior Programs and Services</a:t>
            </a:r>
          </a:p>
          <a:p>
            <a:pPr marL="0" indent="0">
              <a:buNone/>
            </a:pPr>
            <a:r>
              <a:rPr lang="en-US" b="1" u="sng" dirty="0" smtClean="0"/>
              <a:t>This year alone, the County funded over 5 million dollars to approximately 13 non profit organizations</a:t>
            </a:r>
            <a:r>
              <a:rPr lang="en-US" dirty="0" smtClean="0"/>
              <a:t>.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Eviction Prevention Programs related </a:t>
            </a:r>
            <a:br>
              <a:rPr lang="en-US" dirty="0" smtClean="0"/>
            </a:br>
            <a:r>
              <a:rPr lang="en-US" dirty="0" smtClean="0"/>
              <a:t>to 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main programs designed to address residential eviction prevention</a:t>
            </a:r>
          </a:p>
          <a:p>
            <a:r>
              <a:rPr lang="en-US" dirty="0" smtClean="0"/>
              <a:t>Programs administered by Planning Department</a:t>
            </a:r>
          </a:p>
          <a:p>
            <a:r>
              <a:rPr lang="en-US" dirty="0" smtClean="0"/>
              <a:t>Federal funding from CARES Act and ESG COVID-19 used to fund these programs (over 10 million dollars)</a:t>
            </a:r>
          </a:p>
          <a:p>
            <a:r>
              <a:rPr lang="en-US" dirty="0" smtClean="0"/>
              <a:t>Programs designed taking into consideration the following: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Issues experienced/observed by housing organizations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Conversations with Building Realty Institute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Review of programs designed by NYS HCR, other cities and states  </a:t>
            </a:r>
          </a:p>
        </p:txBody>
      </p:sp>
    </p:spTree>
    <p:extLst>
      <p:ext uri="{BB962C8B-B14F-4D97-AF65-F5344CB8AC3E}">
        <p14:creationId xmlns:p14="http://schemas.microsoft.com/office/powerpoint/2010/main" val="176689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5345" y="996262"/>
            <a:ext cx="8637073" cy="2541431"/>
          </a:xfrm>
        </p:spPr>
        <p:txBody>
          <a:bodyPr>
            <a:normAutofit/>
          </a:bodyPr>
          <a:lstStyle/>
          <a:p>
            <a:r>
              <a:rPr lang="en-US" sz="5500" dirty="0" smtClean="0"/>
              <a:t>EVICTION PREVENTION Programs for residents COUNTYWIDE</a:t>
            </a:r>
            <a:endParaRPr lang="en-US" sz="5500" dirty="0"/>
          </a:p>
        </p:txBody>
      </p:sp>
      <p:sp>
        <p:nvSpPr>
          <p:cNvPr id="4" name="TextBox 3"/>
          <p:cNvSpPr txBox="1"/>
          <p:nvPr/>
        </p:nvSpPr>
        <p:spPr>
          <a:xfrm>
            <a:off x="2392217" y="4064002"/>
            <a:ext cx="85333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linkClick r:id="rId2"/>
              </a:rPr>
              <a:t>https://</a:t>
            </a:r>
            <a:r>
              <a:rPr lang="en-US" sz="3200" dirty="0" smtClean="0">
                <a:hlinkClick r:id="rId2"/>
              </a:rPr>
              <a:t>homes.westchestergov.com/housing-help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Funding ends December 2020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86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782" y="563419"/>
            <a:ext cx="10012218" cy="1253390"/>
          </a:xfrm>
        </p:spPr>
        <p:txBody>
          <a:bodyPr>
            <a:noAutofit/>
          </a:bodyPr>
          <a:lstStyle/>
          <a:p>
            <a:r>
              <a:rPr lang="en-US" b="1" dirty="0" smtClean="0"/>
              <a:t>CFR Housing </a:t>
            </a:r>
            <a:r>
              <a:rPr lang="en-US" b="1" dirty="0"/>
              <a:t>Stabilization Program for </a:t>
            </a:r>
            <a:r>
              <a:rPr lang="en-US" b="1" dirty="0">
                <a:solidFill>
                  <a:srgbClr val="FF0000"/>
                </a:solidFill>
              </a:rPr>
              <a:t>Landlords</a:t>
            </a:r>
            <a:r>
              <a:rPr lang="en-US" b="1" dirty="0"/>
              <a:t> </a:t>
            </a:r>
            <a:r>
              <a:rPr lang="en-US" b="1" dirty="0" smtClean="0"/>
              <a:t>Impacted </a:t>
            </a:r>
            <a:r>
              <a:rPr lang="en-US" b="1" dirty="0"/>
              <a:t>by 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Landlords with properties between 3 and 50 units are eligible</a:t>
            </a:r>
          </a:p>
          <a:p>
            <a:r>
              <a:rPr lang="en-US" dirty="0" smtClean="0"/>
              <a:t>Payments of up to 75% of arrears and late charges to be paid to landlords/mgmt. co.</a:t>
            </a:r>
          </a:p>
          <a:p>
            <a:r>
              <a:rPr lang="en-US" dirty="0" smtClean="0"/>
              <a:t>Tenants must agree to rental payment plan for the remaining 25%</a:t>
            </a:r>
          </a:p>
          <a:p>
            <a:r>
              <a:rPr lang="en-US" dirty="0" smtClean="0"/>
              <a:t>Tenants current before March 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/ arrears occurred due to COVID – after April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Landlords to apply for tenants, submit application and rent rolls</a:t>
            </a:r>
          </a:p>
          <a:p>
            <a:r>
              <a:rPr lang="en-US" dirty="0" smtClean="0"/>
              <a:t>Program administered directly by the Department of Planning</a:t>
            </a:r>
          </a:p>
          <a:p>
            <a:r>
              <a:rPr lang="en-US" b="1" dirty="0" smtClean="0"/>
              <a:t>$7.5 million allocated to this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8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CRF </a:t>
            </a:r>
            <a:r>
              <a:rPr lang="en-US" b="1" dirty="0">
                <a:solidFill>
                  <a:srgbClr val="FF0000"/>
                </a:solidFill>
              </a:rPr>
              <a:t>Foreclosure</a:t>
            </a:r>
            <a:r>
              <a:rPr lang="en-US" b="1" dirty="0"/>
              <a:t> Prevention Assistance to Households Impacted by COVID-19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to three family (owner-occupied) homes eligible</a:t>
            </a:r>
          </a:p>
          <a:p>
            <a:r>
              <a:rPr lang="en-US" dirty="0" smtClean="0"/>
              <a:t>No more than 4 months of mortgage arrears covered with these funds. </a:t>
            </a:r>
            <a:endParaRPr lang="en-US" dirty="0"/>
          </a:p>
          <a:p>
            <a:r>
              <a:rPr lang="en-US" dirty="0" smtClean="0"/>
              <a:t>Arrears must be due to COVID-19 and must have occurred after April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Payments made directly to bank or mortgage company </a:t>
            </a:r>
          </a:p>
          <a:p>
            <a:r>
              <a:rPr lang="en-US" dirty="0" smtClean="0"/>
              <a:t>Funding available through four housing nonprofit organizations: Community Housing Innovations, The Bridge Fund, Human Development Services of Westchester, and Westchester Residential Opportunities. </a:t>
            </a:r>
          </a:p>
          <a:p>
            <a:r>
              <a:rPr lang="en-US" b="1" dirty="0" smtClean="0"/>
              <a:t>$2 million allocated to this program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514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EVICTION PREVENTION Programs for </a:t>
            </a:r>
            <a:r>
              <a:rPr lang="en-US" sz="4400" dirty="0" smtClean="0"/>
              <a:t>residents in urban county consortium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Funding available until April 2022.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4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2800" b="1" dirty="0" smtClean="0"/>
              <a:t>Westchester urban  county consortium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27 municipalities belong to the Urban Consortium – Mamaroneck Village and Mamaroneck Town (outside village of Larchmont)  </a:t>
            </a:r>
          </a:p>
          <a:p>
            <a:r>
              <a:rPr lang="en-US" dirty="0" smtClean="0"/>
              <a:t>Funds received by the Consortium from HUD is administered by County Planning Dept.</a:t>
            </a:r>
          </a:p>
          <a:p>
            <a:r>
              <a:rPr lang="en-US" dirty="0"/>
              <a:t>HUD awards funding yearly to the Consortium for three programs: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CDBG, ESG, and HOME programs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ESG Funds awarded in </a:t>
            </a:r>
            <a:r>
              <a:rPr lang="en-US" dirty="0" smtClean="0"/>
              <a:t>2020 </a:t>
            </a:r>
          </a:p>
          <a:p>
            <a:r>
              <a:rPr lang="en-US" dirty="0" smtClean="0"/>
              <a:t>2 programs designed using ESG Funds to assist low income households residing in these municipalities – earning no more than 50% of AMI.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Family of 4 – AMI @ 50% = $62,900</a:t>
            </a:r>
          </a:p>
          <a:p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5735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4273</TotalTime>
  <Words>1029</Words>
  <Application>Microsoft Office PowerPoint</Application>
  <PresentationFormat>Widescreen</PresentationFormat>
  <Paragraphs>109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Gill Sans MT</vt:lpstr>
      <vt:lpstr>Wingdings</vt:lpstr>
      <vt:lpstr>Gallery</vt:lpstr>
      <vt:lpstr>PANDEMIC-RELATED EVICTIONS: Creating Problems for Both Tenants and Landlords</vt:lpstr>
      <vt:lpstr>NYS Moratorium for covid-related rental evictions extended until January 1, 2021</vt:lpstr>
      <vt:lpstr> Funding  for Eviction Prevention Programs </vt:lpstr>
      <vt:lpstr>Eviction Prevention Programs related  to Covid-19</vt:lpstr>
      <vt:lpstr>EVICTION PREVENTION Programs for residents COUNTYWIDE</vt:lpstr>
      <vt:lpstr>CFR Housing Stabilization Program for Landlords Impacted by COVID-19</vt:lpstr>
      <vt:lpstr>CRF Foreclosure Prevention Assistance to Households Impacted by COVID-19</vt:lpstr>
      <vt:lpstr>EVICTION PREVENTION Programs for residents in urban county consortium </vt:lpstr>
      <vt:lpstr> Westchester urban  county consortium </vt:lpstr>
      <vt:lpstr>ESG-CV Eviction Prevention Assistance to Households Impacted by COVID-19</vt:lpstr>
      <vt:lpstr>ESG-CV Short Term Rental Assistance: “Moving forward”</vt:lpstr>
      <vt:lpstr>Assistance for commercial tenants</vt:lpstr>
      <vt:lpstr>Westchester County Business First  grant Program </vt:lpstr>
      <vt:lpstr> Program Outcomes:</vt:lpstr>
      <vt:lpstr> CDBG-CV Cares Act funding: Nonprofit Assistance grants</vt:lpstr>
      <vt:lpstr> CDBG-CV Assistance to Microenterprises</vt:lpstr>
      <vt:lpstr>  Questions?</vt:lpstr>
    </vt:vector>
  </TitlesOfParts>
  <Company>Westchester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Lopez, Blanca</dc:creator>
  <cp:lastModifiedBy>Lopez, Blanca</cp:lastModifiedBy>
  <cp:revision>26</cp:revision>
  <dcterms:created xsi:type="dcterms:W3CDTF">2020-11-06T23:51:57Z</dcterms:created>
  <dcterms:modified xsi:type="dcterms:W3CDTF">2020-11-10T00:15:45Z</dcterms:modified>
</cp:coreProperties>
</file>